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234" r:id="rId2"/>
    <p:sldId id="1255" r:id="rId3"/>
    <p:sldId id="1284" r:id="rId4"/>
    <p:sldId id="1278" r:id="rId5"/>
    <p:sldId id="1306" r:id="rId6"/>
    <p:sldId id="1271" r:id="rId7"/>
    <p:sldId id="1286" r:id="rId8"/>
    <p:sldId id="1285" r:id="rId9"/>
    <p:sldId id="1289" r:id="rId10"/>
    <p:sldId id="1290" r:id="rId11"/>
    <p:sldId id="1293" r:id="rId12"/>
    <p:sldId id="1294" r:id="rId13"/>
    <p:sldId id="1291" r:id="rId14"/>
    <p:sldId id="1292" r:id="rId15"/>
    <p:sldId id="1295" r:id="rId16"/>
    <p:sldId id="1296" r:id="rId17"/>
    <p:sldId id="1297" r:id="rId18"/>
    <p:sldId id="1300" r:id="rId19"/>
    <p:sldId id="1299" r:id="rId20"/>
    <p:sldId id="1307" r:id="rId21"/>
    <p:sldId id="1305" r:id="rId22"/>
    <p:sldId id="268" r:id="rId23"/>
    <p:sldId id="1269" r:id="rId24"/>
    <p:sldId id="1301" r:id="rId25"/>
    <p:sldId id="1302" r:id="rId26"/>
    <p:sldId id="1303" r:id="rId27"/>
    <p:sldId id="1304" r:id="rId28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12/15/2023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12/15/2023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782B-65B7-D799-4B60-610A801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!!!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3E35-ED18-12CD-6775-AD78C9C40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907A9CD-8F62-D5D1-9460-0718B7E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14657"/>
            <a:ext cx="9320829" cy="484402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7D332A7-3E7F-CEB8-6268-DD16C5D38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400197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F8F2-AE09-6F77-4C4B-A835EDA7F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C741EAE8-DA03-A3C9-211B-AD72B990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35185"/>
            <a:ext cx="5871357" cy="3051338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B87D6E-E055-E3E4-AFAB-CC4C2ADC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185"/>
            <a:ext cx="5871357" cy="30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F841D-7924-07D1-CD32-0C6F0DF092D1}"/>
              </a:ext>
            </a:extLst>
          </p:cNvPr>
          <p:cNvSpPr txBox="1"/>
          <p:nvPr/>
        </p:nvSpPr>
        <p:spPr>
          <a:xfrm>
            <a:off x="2935678" y="2147582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TP2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FDED9-87A3-4FB2-636A-827D3C29DEC9}"/>
              </a:ext>
            </a:extLst>
          </p:cNvPr>
          <p:cNvSpPr txBox="1"/>
          <p:nvPr/>
        </p:nvSpPr>
        <p:spPr>
          <a:xfrm>
            <a:off x="8918427" y="2147581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TP3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3816-E94A-D25F-E0B8-476E3A3C7B56}"/>
              </a:ext>
            </a:extLst>
          </p:cNvPr>
          <p:cNvSpPr txBox="1"/>
          <p:nvPr/>
        </p:nvSpPr>
        <p:spPr>
          <a:xfrm>
            <a:off x="3666612" y="5310162"/>
            <a:ext cx="4001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Why jumps in Direction changes ?????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8F25D1-6B59-3FE1-FBA0-1C379EA50C62}"/>
              </a:ext>
            </a:extLst>
          </p:cNvPr>
          <p:cNvSpPr/>
          <p:nvPr/>
        </p:nvSpPr>
        <p:spPr>
          <a:xfrm rot="15045478">
            <a:off x="11147737" y="4337766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92A92F-E956-D707-CA53-202BFC87373A}"/>
              </a:ext>
            </a:extLst>
          </p:cNvPr>
          <p:cNvSpPr/>
          <p:nvPr/>
        </p:nvSpPr>
        <p:spPr>
          <a:xfrm rot="15045478">
            <a:off x="11278342" y="4037160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57ADA6-A31C-6677-8DDB-E4F4268D3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74158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498F-5CC0-41D3-BF50-E99CA0CCD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331B5A-7005-A47E-8902-C9C1E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307317"/>
            <a:ext cx="7361275" cy="294451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8F7105-137A-1549-BED6-4BC496F7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434691"/>
            <a:ext cx="7361274" cy="294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0D68-BDBA-A4A5-98BC-58B08B18D1AC}"/>
              </a:ext>
            </a:extLst>
          </p:cNvPr>
          <p:cNvSpPr txBox="1"/>
          <p:nvPr/>
        </p:nvSpPr>
        <p:spPr>
          <a:xfrm>
            <a:off x="8263156" y="2974828"/>
            <a:ext cx="3263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Somehow there a 4 more direction changes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991007D-D28A-F6A0-C144-67E07944A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12404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2C7E-A09A-BF08-D443-E105CA17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OOF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356E4-40CB-E649-B880-55F449B3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6A5C2-0687-4F74-D9C2-1D44B77566BC}"/>
              </a:ext>
            </a:extLst>
          </p:cNvPr>
          <p:cNvSpPr txBox="1"/>
          <p:nvPr/>
        </p:nvSpPr>
        <p:spPr>
          <a:xfrm>
            <a:off x="410400" y="1317071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All previous calculations are useless</a:t>
            </a: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F85EC-8DC0-8FB8-6C0F-6EF947E58FB1}"/>
              </a:ext>
            </a:extLst>
          </p:cNvPr>
          <p:cNvSpPr txBox="1"/>
          <p:nvPr/>
        </p:nvSpPr>
        <p:spPr>
          <a:xfrm>
            <a:off x="410400" y="2358200"/>
            <a:ext cx="312585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New DH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New range: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-135° to 135° in 5° steps for 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-45° to 45° for table tilting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F479550-88DF-8D43-8F21-D5709A22C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53439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0DDB4ED6-7D65-99DD-405C-637ABAEA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60" y="840458"/>
            <a:ext cx="103906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87B902C-4A0B-291E-7733-D03E84E8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84" y="766800"/>
            <a:ext cx="103906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72FF5D-4C31-5675-0566-A16F8468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84" y="910800"/>
            <a:ext cx="103906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1+2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205395BE-A62B-557F-A700-7A77371B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5229807" cy="5133332"/>
          </a:xfrm>
          <a:prstGeom prst="rect">
            <a:avLst/>
          </a:prstGeom>
        </p:spPr>
      </p:pic>
      <p:pic>
        <p:nvPicPr>
          <p:cNvPr id="10" name="Picture 9" descr="A green and blue chart&#10;&#10;Description automatically generated">
            <a:extLst>
              <a:ext uri="{FF2B5EF4-FFF2-40B4-BE49-F238E27FC236}">
                <a16:creationId xmlns:a16="http://schemas.microsoft.com/office/drawing/2014/main" id="{5C96734B-3928-93B3-A1DF-8DF746DF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4800"/>
            <a:ext cx="5229806" cy="51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3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1270-D48C-8572-B4B0-B9C8DF73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E4BFD-2D77-1846-2B1F-A00D0262E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9A2751AF-F678-4B8B-5A22-A220EFDD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9" y="169157"/>
            <a:ext cx="6641301" cy="6519685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FE4694A-B723-2C7B-7488-4F8EA7677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95490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(show cool video here)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7" name="Picture 6" descr="A diagram of a tool path&#10;&#10;Description automatically generated">
            <a:extLst>
              <a:ext uri="{FF2B5EF4-FFF2-40B4-BE49-F238E27FC236}">
                <a16:creationId xmlns:a16="http://schemas.microsoft.com/office/drawing/2014/main" id="{A26C121E-D9B7-26D5-B659-4D4FFF0F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29884"/>
            <a:ext cx="5073438" cy="4913493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383B50BA-8A8C-1EE6-D34F-5EE52643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57" y="1129884"/>
            <a:ext cx="5073438" cy="49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/ Methodology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5262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Methodology: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DD1E-81F6-F992-D702-14928123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Actual (show cool video here)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0AC4-1001-2A08-895A-E9C444251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diagram of a tool path&#10;&#10;Description automatically generated">
            <a:extLst>
              <a:ext uri="{FF2B5EF4-FFF2-40B4-BE49-F238E27FC236}">
                <a16:creationId xmlns:a16="http://schemas.microsoft.com/office/drawing/2014/main" id="{FD5081B5-BC73-2211-204F-9E487C54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31934"/>
            <a:ext cx="5244676" cy="5079332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3227876B-D7CB-ED03-9039-1C3BD71C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24" y="931935"/>
            <a:ext cx="5244676" cy="5079332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9A9FF42-B81B-2BB8-6D66-1FC814226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62245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20B-F89A-AE3E-54C9-D1AE3C8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Paper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4D49-7105-7116-017E-86E3DE342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BB57A99-1CD7-2098-8409-8DF4DC19B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38CE-D26C-033A-6258-D1926A7276C9}"/>
              </a:ext>
            </a:extLst>
          </p:cNvPr>
          <p:cNvSpPr txBox="1"/>
          <p:nvPr/>
        </p:nvSpPr>
        <p:spPr>
          <a:xfrm>
            <a:off x="410400" y="1466808"/>
            <a:ext cx="3154710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FULL FORCE TO FINISH!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Discussion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Summery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Abbreviation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Images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basic stuff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Real G-code (simple but real)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Very basic explanation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A577B-4147-5827-CF21-A369AB956642}"/>
              </a:ext>
            </a:extLst>
          </p:cNvPr>
          <p:cNvSpPr txBox="1"/>
          <p:nvPr/>
        </p:nvSpPr>
        <p:spPr>
          <a:xfrm>
            <a:off x="6096000" y="1395814"/>
            <a:ext cx="2795637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Optional: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Real G-code (1st)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Real test on robot 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Section-wise Optimization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Multithreading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Additional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…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F7634-57D8-38A5-7A1B-B3B35C6D06B9}"/>
              </a:ext>
            </a:extLst>
          </p:cNvPr>
          <p:cNvSpPr txBox="1"/>
          <p:nvPr/>
        </p:nvSpPr>
        <p:spPr>
          <a:xfrm>
            <a:off x="410400" y="5391192"/>
            <a:ext cx="329577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Idea: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Finish PDF as soon as possible.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all energy towards paper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E4148-DAD9-58AC-1D32-31301EF34D31}"/>
              </a:ext>
            </a:extLst>
          </p:cNvPr>
          <p:cNvSpPr txBox="1"/>
          <p:nvPr/>
        </p:nvSpPr>
        <p:spPr>
          <a:xfrm>
            <a:off x="6096000" y="4560195"/>
            <a:ext cx="202619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 Do for paper: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Real G-code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Real test on robot </a:t>
            </a:r>
          </a:p>
        </p:txBody>
      </p:sp>
    </p:spTree>
    <p:extLst>
      <p:ext uri="{BB962C8B-B14F-4D97-AF65-F5344CB8AC3E}">
        <p14:creationId xmlns:p14="http://schemas.microsoft.com/office/powerpoint/2010/main" val="236578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22CD0-0109-15C1-5793-5768198CA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2F17D0-5EEB-D71A-515C-E7242D8F5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57ED04-4690-A592-B901-D39E34320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17693C7-61E8-5FCE-3588-626A0D004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019682C-A6B0-46B3-CE80-008F2A192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1191553"/>
            <a:ext cx="4891442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 = DONE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ERROR IN TITLE ! ! ! ! ! ! ! ! 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Email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24E7E6-82D0-8EF9-C184-7352D9200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180: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0858"/>
            <a:ext cx="5499618" cy="2199847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7" y="920858"/>
            <a:ext cx="5499618" cy="2199847"/>
          </a:xfrm>
          <a:prstGeom prst="rect">
            <a:avLst/>
          </a:prstGeom>
        </p:spPr>
      </p:pic>
      <p:pic>
        <p:nvPicPr>
          <p:cNvPr id="9" name="Picture 8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C8AF4722-AD52-8F2E-3FA9-17690DD7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62763"/>
            <a:ext cx="4020535" cy="1803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36E7F-EAF3-2735-2A51-828CE6C1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62" y="3495651"/>
            <a:ext cx="2929147" cy="305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3B5E-2E94-0A15-1BB9-9D483139D4EA}"/>
              </a:ext>
            </a:extLst>
          </p:cNvPr>
          <p:cNvSpPr txBox="1"/>
          <p:nvPr/>
        </p:nvSpPr>
        <p:spPr>
          <a:xfrm>
            <a:off x="8455574" y="3787940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Always in line with joint 1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577D4-9947-EF71-D80C-B6C229702D59}"/>
              </a:ext>
            </a:extLst>
          </p:cNvPr>
          <p:cNvSpPr txBox="1"/>
          <p:nvPr/>
        </p:nvSpPr>
        <p:spPr>
          <a:xfrm rot="20149581">
            <a:off x="646879" y="2177052"/>
            <a:ext cx="981198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600" b="1" dirty="0">
                <a:solidFill>
                  <a:srgbClr val="FF0000">
                    <a:alpha val="12000"/>
                  </a:srgbClr>
                </a:solidFill>
                <a:effectLst>
                  <a:outerShdw blurRad="50800" dist="50800" dir="5400000" algn="ctr" rotWithShape="0">
                    <a:srgbClr val="000000"/>
                  </a:outerShdw>
                  <a:reflection stA="0" endPos="65000" dist="50800" dir="5400000" sy="-100000" algn="bl" rotWithShape="0"/>
                </a:effectLst>
              </a:rPr>
              <a:t>[WRONG]</a:t>
            </a:r>
            <a:endParaRPr lang="en-DE" sz="16600" b="1" dirty="0" err="1">
              <a:solidFill>
                <a:srgbClr val="FF0000">
                  <a:alpha val="12000"/>
                </a:srgbClr>
              </a:solidFill>
              <a:effectLst>
                <a:outerShdw blurRad="50800" dist="50800" dir="5400000" algn="ctr" rotWithShape="0">
                  <a:srgbClr val="000000"/>
                </a:outerShdw>
                <a:reflection stA="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2E5E-1827-0FCB-3D8D-FAF92B66B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robotic arm with a drawing on it&#10;&#10;Description automatically generated">
            <a:extLst>
              <a:ext uri="{FF2B5EF4-FFF2-40B4-BE49-F238E27FC236}">
                <a16:creationId xmlns:a16="http://schemas.microsoft.com/office/drawing/2014/main" id="{FA145B68-25BE-F5CD-CDE4-A8B85DAA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8" y="407672"/>
            <a:ext cx="9364647" cy="5903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16009D-79AB-902A-2372-EAB9A7DA403E}"/>
              </a:ext>
            </a:extLst>
          </p:cNvPr>
          <p:cNvSpPr txBox="1"/>
          <p:nvPr/>
        </p:nvSpPr>
        <p:spPr>
          <a:xfrm>
            <a:off x="1259174" y="407672"/>
            <a:ext cx="29495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Solution: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New “Correct” DH parameter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2F600C0-E5C8-85DB-C6B8-800F03FC2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73105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770"/>
            <a:ext cx="9564110" cy="4970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Jumping ???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797377" y="1381270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DE2F8-1503-8A97-0329-B1D677FC114A}"/>
              </a:ext>
            </a:extLst>
          </p:cNvPr>
          <p:cNvSpPr/>
          <p:nvPr/>
        </p:nvSpPr>
        <p:spPr>
          <a:xfrm rot="7502391">
            <a:off x="2556604" y="2355071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FB7400-6F81-E700-B8EB-8F225E739F39}"/>
              </a:ext>
            </a:extLst>
          </p:cNvPr>
          <p:cNvSpPr/>
          <p:nvPr/>
        </p:nvSpPr>
        <p:spPr>
          <a:xfrm rot="7502391">
            <a:off x="2750357" y="2440358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982357-684B-2944-51F8-4BBD86B4DE11}"/>
              </a:ext>
            </a:extLst>
          </p:cNvPr>
          <p:cNvSpPr/>
          <p:nvPr/>
        </p:nvSpPr>
        <p:spPr>
          <a:xfrm rot="2095093">
            <a:off x="2213095" y="3372003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84CD4-3D2A-6D08-02D4-67CB69E88167}"/>
              </a:ext>
            </a:extLst>
          </p:cNvPr>
          <p:cNvSpPr txBox="1"/>
          <p:nvPr/>
        </p:nvSpPr>
        <p:spPr>
          <a:xfrm>
            <a:off x="2857757" y="190893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-18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91383-B8FB-6523-60BE-8AE08EC0468D}"/>
              </a:ext>
            </a:extLst>
          </p:cNvPr>
          <p:cNvSpPr txBox="1"/>
          <p:nvPr/>
        </p:nvSpPr>
        <p:spPr>
          <a:xfrm>
            <a:off x="3315099" y="2015142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-17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DB7B4-14E7-335B-35B0-78EE963B3ABE}"/>
              </a:ext>
            </a:extLst>
          </p:cNvPr>
          <p:cNvSpPr txBox="1"/>
          <p:nvPr/>
        </p:nvSpPr>
        <p:spPr>
          <a:xfrm>
            <a:off x="1965973" y="3045178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-16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42B-8B16-FACA-87AC-0122027A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-17 vs -16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7281-1214-616A-6561-973CBF54D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E50E3-0D46-76F8-DF87-84B0F02B5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BF7E-2132-A2FB-6F25-1287CCE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4" y="1438854"/>
            <a:ext cx="4807947" cy="448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E22-08B5-5228-E9CE-17AE8187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7" y="1430753"/>
            <a:ext cx="4717409" cy="4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7503-BDB0-8B1C-D898-8FE763292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EC2040-F476-FF62-CB56-A3FB7C8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" y="2653193"/>
            <a:ext cx="9144018" cy="365760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E506C6-7D19-C1A7-6D02-6BC879AC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49"/>
            <a:ext cx="5878125" cy="2351250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7EBD95-93BE-6D3F-0322-B6380FE6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0" y="155854"/>
            <a:ext cx="5878126" cy="235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B335C-E5C7-9D2A-E6C4-336A5F835B11}"/>
              </a:ext>
            </a:extLst>
          </p:cNvPr>
          <p:cNvSpPr txBox="1"/>
          <p:nvPr/>
        </p:nvSpPr>
        <p:spPr>
          <a:xfrm>
            <a:off x="9555180" y="5579572"/>
            <a:ext cx="244464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chemeClr val="tx1"/>
                </a:solidFill>
              </a:rPr>
              <a:t>Solution:</a:t>
            </a:r>
          </a:p>
          <a:p>
            <a:pPr algn="l"/>
            <a:endParaRPr lang="en-US" sz="1200" b="1" dirty="0">
              <a:solidFill>
                <a:schemeClr val="tx1"/>
              </a:solidFill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</a:rPr>
              <a:t>Start inverse kinematics from </a:t>
            </a:r>
          </a:p>
          <a:p>
            <a:pPr algn="l"/>
            <a:r>
              <a:rPr lang="en-US" sz="1200" b="1" dirty="0">
                <a:solidFill>
                  <a:schemeClr val="tx1"/>
                </a:solidFill>
              </a:rPr>
              <a:t>defined position</a:t>
            </a:r>
            <a:endParaRPr lang="en-DE" sz="1200" b="1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D5176-E2AA-F6E1-F69C-14415A3BBDCD}"/>
              </a:ext>
            </a:extLst>
          </p:cNvPr>
          <p:cNvSpPr txBox="1"/>
          <p:nvPr/>
        </p:nvSpPr>
        <p:spPr>
          <a:xfrm>
            <a:off x="6576968" y="6445900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RAD is not DEG lol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9B3A15-7A4D-16DB-1AF5-9BFCB8419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87364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7D26-5E5C-5C9F-FD3B-12929E0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8D87E-E58A-BE92-CC59-27F5241C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4CEA70-3F80-97FD-2254-11DABE85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80790"/>
            <a:ext cx="8976881" cy="4665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9CE05-7D96-D07C-E786-2B1FFE8032A0}"/>
              </a:ext>
            </a:extLst>
          </p:cNvPr>
          <p:cNvSpPr txBox="1"/>
          <p:nvPr/>
        </p:nvSpPr>
        <p:spPr>
          <a:xfrm>
            <a:off x="9563451" y="1996580"/>
            <a:ext cx="254186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why direction changes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Because 180 is not equal to 179.999999997!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Solution: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Added rounding to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decimals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110ED79-400A-0FE6-47C3-473DF16CB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42012010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928</Words>
  <Application>Microsoft Office PowerPoint</Application>
  <PresentationFormat>Widescreen</PresentationFormat>
  <Paragraphs>193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/ Methodology Questions</vt:lpstr>
      <vt:lpstr>ToDo</vt:lpstr>
      <vt:lpstr>Why 180:</vt:lpstr>
      <vt:lpstr>PowerPoint Presentation</vt:lpstr>
      <vt:lpstr>Why Jumping ???</vt:lpstr>
      <vt:lpstr>-17 vs -16</vt:lpstr>
      <vt:lpstr>PowerPoint Presentation</vt:lpstr>
      <vt:lpstr>Result</vt:lpstr>
      <vt:lpstr>Solution !!!</vt:lpstr>
      <vt:lpstr>PowerPoint Presentation</vt:lpstr>
      <vt:lpstr>PowerPoint Presentation</vt:lpstr>
      <vt:lpstr>Big OOF</vt:lpstr>
      <vt:lpstr>Result 1</vt:lpstr>
      <vt:lpstr>Result 2</vt:lpstr>
      <vt:lpstr>Result 3</vt:lpstr>
      <vt:lpstr>Result 1+2</vt:lpstr>
      <vt:lpstr>Result 3</vt:lpstr>
      <vt:lpstr>Swarm (show cool video here)</vt:lpstr>
      <vt:lpstr>Swarm Actual (show cool video here)</vt:lpstr>
      <vt:lpstr>Next Steps – Paper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190</cp:revision>
  <dcterms:created xsi:type="dcterms:W3CDTF">2023-10-02T13:28:39Z</dcterms:created>
  <dcterms:modified xsi:type="dcterms:W3CDTF">2023-12-15T13:23:00Z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